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oppins Light"/>
      <p:regular r:id="rId17"/>
    </p:embeddedFont>
    <p:embeddedFont>
      <p:font typeface="Poppins Light"/>
      <p:regular r:id="rId18"/>
    </p:embeddedFont>
    <p:embeddedFont>
      <p:font typeface="Poppins Light"/>
      <p:regular r:id="rId19"/>
    </p:embeddedFont>
    <p:embeddedFont>
      <p:font typeface="Poppins Light"/>
      <p:regular r:id="rId20"/>
    </p:embeddedFont>
    <p:embeddedFont>
      <p:font typeface="Roboto Light"/>
      <p:regular r:id="rId21"/>
    </p:embeddedFont>
    <p:embeddedFont>
      <p:font typeface="Roboto Light"/>
      <p:regular r:id="rId22"/>
    </p:embeddedFont>
    <p:embeddedFont>
      <p:font typeface="Roboto Light"/>
      <p:regular r:id="rId23"/>
    </p:embeddedFont>
    <p:embeddedFont>
      <p:font typeface="Roboto Light"/>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3-2.png>
</file>

<file path=ppt/media/image-4-1.png>
</file>

<file path=ppt/media/image-4-2.png>
</file>

<file path=ppt/media/image-5-1.png>
</file>

<file path=ppt/media/image-6-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080968"/>
            <a:ext cx="7556421" cy="3912870"/>
          </a:xfrm>
          <a:prstGeom prst="rect">
            <a:avLst/>
          </a:prstGeom>
          <a:noFill/>
          <a:ln/>
        </p:spPr>
        <p:txBody>
          <a:bodyPr wrap="square" lIns="0" tIns="0" rIns="0" bIns="0" rtlCol="0" anchor="t"/>
          <a:lstStyle/>
          <a:p>
            <a:pPr indent="0" marL="0">
              <a:lnSpc>
                <a:spcPts val="7700"/>
              </a:lnSpc>
              <a:buNone/>
            </a:pPr>
            <a:r>
              <a:rPr lang="en-US" sz="6150" dirty="0">
                <a:solidFill>
                  <a:srgbClr val="F2F2F3"/>
                </a:solidFill>
                <a:latin typeface="Poppins Light" pitchFamily="34" charset="0"/>
                <a:ea typeface="Poppins Light" pitchFamily="34" charset="-122"/>
                <a:cs typeface="Poppins Light" pitchFamily="34" charset="-120"/>
              </a:rPr>
              <a:t>GeoHealth: Revolutionizing Healthcare Accessibility</a:t>
            </a:r>
            <a:endParaRPr lang="en-US" sz="6150" dirty="0"/>
          </a:p>
        </p:txBody>
      </p:sp>
      <p:sp>
        <p:nvSpPr>
          <p:cNvPr id="4" name="Text 1"/>
          <p:cNvSpPr/>
          <p:nvPr/>
        </p:nvSpPr>
        <p:spPr>
          <a:xfrm>
            <a:off x="6280190" y="5334000"/>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In today's fast-paced world, access to quality healthcare is paramount. Yet, navigating the healthcare system can be a daunting task, especially in emergencies or when seeking specialized care. GeoHealth emerges as a revolutionary solution, leveraging advanced data structures and algorithms to empower users with seamless and efficient healthcare navigation.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5151477" y="283488"/>
            <a:ext cx="4327327" cy="2268260"/>
          </a:xfrm>
          <a:prstGeom prst="rect">
            <a:avLst/>
          </a:prstGeom>
        </p:spPr>
      </p:pic>
      <p:sp>
        <p:nvSpPr>
          <p:cNvPr id="3" name="Text 0"/>
          <p:cNvSpPr/>
          <p:nvPr/>
        </p:nvSpPr>
        <p:spPr>
          <a:xfrm>
            <a:off x="793790" y="3610213"/>
            <a:ext cx="10560010" cy="708779"/>
          </a:xfrm>
          <a:prstGeom prst="rect">
            <a:avLst/>
          </a:prstGeom>
          <a:noFill/>
          <a:ln/>
        </p:spPr>
        <p:txBody>
          <a:bodyPr wrap="none" lIns="0" tIns="0" rIns="0" bIns="0" rtlCol="0" anchor="t"/>
          <a:lstStyle/>
          <a:p>
            <a:pPr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Conclusion and Future Developments</a:t>
            </a:r>
            <a:endParaRPr lang="en-US" sz="4450" dirty="0"/>
          </a:p>
        </p:txBody>
      </p:sp>
      <p:sp>
        <p:nvSpPr>
          <p:cNvPr id="4" name="Text 1"/>
          <p:cNvSpPr/>
          <p:nvPr/>
        </p:nvSpPr>
        <p:spPr>
          <a:xfrm>
            <a:off x="793790" y="4659154"/>
            <a:ext cx="13042821" cy="1451610"/>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GeoHealth is a testament to the power of data structures and algorithms in addressing real-world challenges. By leveraging R-trees, heaps, tries, and stacks, GeoHealth provides a robust and efficient solution for healthcare navigation, empowering users with accurate and timely information. The platform's potential applications extend far beyond its core functionality, promising to revolutionize the way we access and navigate healthcare.</a:t>
            </a:r>
            <a:endParaRPr lang="en-US" sz="1750" dirty="0"/>
          </a:p>
        </p:txBody>
      </p:sp>
      <p:sp>
        <p:nvSpPr>
          <p:cNvPr id="5" name="Text 2"/>
          <p:cNvSpPr/>
          <p:nvPr/>
        </p:nvSpPr>
        <p:spPr>
          <a:xfrm>
            <a:off x="793790" y="6365915"/>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As GeoHealth continues to evolve, we envision a future where it seamlessly integrates with wearable health devices, telemedicine platforms, and other healthcare services, creating a comprehensive and personalized healthcare experience. We aim to continuously refine and enhance GeoHealth, ensuring that it remains at the forefront of healthcare accessibility and innovation.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116092"/>
            <a:ext cx="10398919" cy="708779"/>
          </a:xfrm>
          <a:prstGeom prst="rect">
            <a:avLst/>
          </a:prstGeom>
          <a:noFill/>
          <a:ln/>
        </p:spPr>
        <p:txBody>
          <a:bodyPr wrap="none" lIns="0" tIns="0" rIns="0" bIns="0" rtlCol="0" anchor="t"/>
          <a:lstStyle/>
          <a:p>
            <a:pPr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Introduction to the GeoHealth Project</a:t>
            </a:r>
            <a:endParaRPr lang="en-US" sz="4450" dirty="0"/>
          </a:p>
        </p:txBody>
      </p:sp>
      <p:sp>
        <p:nvSpPr>
          <p:cNvPr id="3" name="Text 1"/>
          <p:cNvSpPr/>
          <p:nvPr/>
        </p:nvSpPr>
        <p:spPr>
          <a:xfrm>
            <a:off x="793790" y="2278499"/>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GeoHealth is a comprehensive platform designed to enhance healthcare accessibility and empower individuals with the information they need to make informed decisions about their health. The project leverages a powerful suite of data structures, including R-trees, heaps, tries, and stacks, to optimize key functionalities, ensuring rapid and accurate results.</a:t>
            </a:r>
            <a:endParaRPr lang="en-US" sz="1750" dirty="0"/>
          </a:p>
        </p:txBody>
      </p:sp>
      <p:sp>
        <p:nvSpPr>
          <p:cNvPr id="4" name="Shape 2"/>
          <p:cNvSpPr/>
          <p:nvPr/>
        </p:nvSpPr>
        <p:spPr>
          <a:xfrm>
            <a:off x="793790" y="3622358"/>
            <a:ext cx="4196358" cy="3491032"/>
          </a:xfrm>
          <a:prstGeom prst="roundRect">
            <a:avLst>
              <a:gd name="adj" fmla="val 2729"/>
            </a:avLst>
          </a:prstGeom>
          <a:solidFill>
            <a:srgbClr val="3D3D42"/>
          </a:solidFill>
          <a:ln w="7620">
            <a:solidFill>
              <a:srgbClr val="56565B"/>
            </a:solidFill>
            <a:prstDash val="solid"/>
          </a:ln>
        </p:spPr>
      </p:sp>
      <p:sp>
        <p:nvSpPr>
          <p:cNvPr id="5" name="Text 3"/>
          <p:cNvSpPr/>
          <p:nvPr/>
        </p:nvSpPr>
        <p:spPr>
          <a:xfrm>
            <a:off x="1028224" y="3856792"/>
            <a:ext cx="3359348" cy="354330"/>
          </a:xfrm>
          <a:prstGeom prst="rect">
            <a:avLst/>
          </a:prstGeom>
          <a:noFill/>
          <a:ln/>
        </p:spPr>
        <p:txBody>
          <a:bodyPr wrap="none" lIns="0" tIns="0" rIns="0" bIns="0" rtlCol="0" anchor="t"/>
          <a:lstStyle/>
          <a:p>
            <a:pPr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Efficient Hospital Search</a:t>
            </a:r>
            <a:endParaRPr lang="en-US" sz="2200" dirty="0"/>
          </a:p>
        </p:txBody>
      </p:sp>
      <p:sp>
        <p:nvSpPr>
          <p:cNvPr id="6" name="Text 4"/>
          <p:cNvSpPr/>
          <p:nvPr/>
        </p:nvSpPr>
        <p:spPr>
          <a:xfrm>
            <a:off x="1028224" y="4347210"/>
            <a:ext cx="3727490" cy="1814513"/>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The platform enables users to quickly find the nearest hospital based on their current location or a specific address, using an R-tree to efficiently store and retrieve hospital data.</a:t>
            </a:r>
            <a:endParaRPr lang="en-US" sz="1750" dirty="0"/>
          </a:p>
        </p:txBody>
      </p:sp>
      <p:sp>
        <p:nvSpPr>
          <p:cNvPr id="7" name="Shape 5"/>
          <p:cNvSpPr/>
          <p:nvPr/>
        </p:nvSpPr>
        <p:spPr>
          <a:xfrm>
            <a:off x="5216962" y="3622358"/>
            <a:ext cx="4196358" cy="3491032"/>
          </a:xfrm>
          <a:prstGeom prst="roundRect">
            <a:avLst>
              <a:gd name="adj" fmla="val 2729"/>
            </a:avLst>
          </a:prstGeom>
          <a:solidFill>
            <a:srgbClr val="3D3D42"/>
          </a:solidFill>
          <a:ln w="7620">
            <a:solidFill>
              <a:srgbClr val="56565B"/>
            </a:solidFill>
            <a:prstDash val="solid"/>
          </a:ln>
        </p:spPr>
      </p:sp>
      <p:sp>
        <p:nvSpPr>
          <p:cNvPr id="8" name="Text 6"/>
          <p:cNvSpPr/>
          <p:nvPr/>
        </p:nvSpPr>
        <p:spPr>
          <a:xfrm>
            <a:off x="5451396" y="3856792"/>
            <a:ext cx="3727490" cy="708660"/>
          </a:xfrm>
          <a:prstGeom prst="rect">
            <a:avLst/>
          </a:prstGeom>
          <a:noFill/>
          <a:ln/>
        </p:spPr>
        <p:txBody>
          <a:bodyPr wrap="square" lIns="0" tIns="0" rIns="0" bIns="0" rtlCol="0" anchor="t"/>
          <a:lstStyle/>
          <a:p>
            <a:pPr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Top-Rated Hospital Discovery</a:t>
            </a:r>
            <a:endParaRPr lang="en-US" sz="2200" dirty="0"/>
          </a:p>
        </p:txBody>
      </p:sp>
      <p:sp>
        <p:nvSpPr>
          <p:cNvPr id="9" name="Text 7"/>
          <p:cNvSpPr/>
          <p:nvPr/>
        </p:nvSpPr>
        <p:spPr>
          <a:xfrm>
            <a:off x="5451396" y="4701540"/>
            <a:ext cx="3727490" cy="2177415"/>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GeoHealth leverages a heap data structure to dynamically rank hospitals based on user reviews, reputation, and other relevant criteria, allowing users to discover the best-rated hospitals in their area.</a:t>
            </a:r>
            <a:endParaRPr lang="en-US" sz="1750" dirty="0"/>
          </a:p>
        </p:txBody>
      </p:sp>
      <p:sp>
        <p:nvSpPr>
          <p:cNvPr id="10" name="Shape 8"/>
          <p:cNvSpPr/>
          <p:nvPr/>
        </p:nvSpPr>
        <p:spPr>
          <a:xfrm>
            <a:off x="9640133" y="3622358"/>
            <a:ext cx="4196358" cy="3491032"/>
          </a:xfrm>
          <a:prstGeom prst="roundRect">
            <a:avLst>
              <a:gd name="adj" fmla="val 2729"/>
            </a:avLst>
          </a:prstGeom>
          <a:solidFill>
            <a:srgbClr val="3D3D42"/>
          </a:solidFill>
          <a:ln w="7620">
            <a:solidFill>
              <a:srgbClr val="56565B"/>
            </a:solidFill>
            <a:prstDash val="solid"/>
          </a:ln>
        </p:spPr>
      </p:sp>
      <p:sp>
        <p:nvSpPr>
          <p:cNvPr id="11" name="Text 9"/>
          <p:cNvSpPr/>
          <p:nvPr/>
        </p:nvSpPr>
        <p:spPr>
          <a:xfrm>
            <a:off x="9874568" y="3856792"/>
            <a:ext cx="3727490" cy="708660"/>
          </a:xfrm>
          <a:prstGeom prst="rect">
            <a:avLst/>
          </a:prstGeom>
          <a:noFill/>
          <a:ln/>
        </p:spPr>
        <p:txBody>
          <a:bodyPr wrap="square" lIns="0" tIns="0" rIns="0" bIns="0" rtlCol="0" anchor="t"/>
          <a:lstStyle/>
          <a:p>
            <a:pPr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Comprehensive Hospital Information</a:t>
            </a:r>
            <a:endParaRPr lang="en-US" sz="2200" dirty="0"/>
          </a:p>
        </p:txBody>
      </p:sp>
      <p:sp>
        <p:nvSpPr>
          <p:cNvPr id="12" name="Text 10"/>
          <p:cNvSpPr/>
          <p:nvPr/>
        </p:nvSpPr>
        <p:spPr>
          <a:xfrm>
            <a:off x="9874568" y="4701540"/>
            <a:ext cx="3727490" cy="2177415"/>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GeoHealth provides users with detailed information about each hospital, including contact details, specialty services, availability, and user reviews, empowering them to make informed choices.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1655088"/>
            <a:ext cx="4919424" cy="4919424"/>
          </a:xfrm>
          <a:prstGeom prst="rect">
            <a:avLst/>
          </a:prstGeom>
        </p:spPr>
      </p:pic>
      <p:sp>
        <p:nvSpPr>
          <p:cNvPr id="4" name="Text 0"/>
          <p:cNvSpPr/>
          <p:nvPr/>
        </p:nvSpPr>
        <p:spPr>
          <a:xfrm>
            <a:off x="6280190" y="749498"/>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Leveraging R-Trees for Nearest Hospital Search</a:t>
            </a:r>
            <a:endParaRPr lang="en-US" sz="4450" dirty="0"/>
          </a:p>
        </p:txBody>
      </p:sp>
      <p:sp>
        <p:nvSpPr>
          <p:cNvPr id="5" name="Text 1"/>
          <p:cNvSpPr/>
          <p:nvPr/>
        </p:nvSpPr>
        <p:spPr>
          <a:xfrm>
            <a:off x="6280190" y="2507218"/>
            <a:ext cx="7556421" cy="2177415"/>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At the heart of GeoHealth's search functionality lies the R-tree data structure. This spatial indexing technique efficiently stores and retrieves geographic data, making it ideal for finding the nearest hospital based on a user's location. R-trees organize spatial data into a hierarchical tree structure, where each node represents a region of space, and its children represent smaller regions within it.</a:t>
            </a:r>
            <a:endParaRPr lang="en-US" sz="1750" dirty="0"/>
          </a:p>
        </p:txBody>
      </p:sp>
      <p:sp>
        <p:nvSpPr>
          <p:cNvPr id="6" name="Text 2"/>
          <p:cNvSpPr/>
          <p:nvPr/>
        </p:nvSpPr>
        <p:spPr>
          <a:xfrm>
            <a:off x="6280190" y="4939784"/>
            <a:ext cx="7556421" cy="254031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When a user requests a nearest hospital search, GeoHealth uses the R-tree's hierarchical structure to quickly narrow down the search space. It traverses the tree, starting at the root node and descending to child nodes that contain the user's location, efficiently eliminating regions of space that do not contain potential hospitals. This process significantly reduces the number of hospital records that need to be examined, resulting in significantly faster search times.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27488" y="600908"/>
            <a:ext cx="4919305" cy="7027664"/>
          </a:xfrm>
          <a:prstGeom prst="rect">
            <a:avLst/>
          </a:prstGeom>
        </p:spPr>
      </p:pic>
      <p:sp>
        <p:nvSpPr>
          <p:cNvPr id="4" name="Text 0"/>
          <p:cNvSpPr/>
          <p:nvPr/>
        </p:nvSpPr>
        <p:spPr>
          <a:xfrm>
            <a:off x="793790" y="1293852"/>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Maximizing Hospital Rankings with Heaps</a:t>
            </a:r>
            <a:endParaRPr lang="en-US" sz="4450" dirty="0"/>
          </a:p>
        </p:txBody>
      </p:sp>
      <p:sp>
        <p:nvSpPr>
          <p:cNvPr id="5" name="Text 1"/>
          <p:cNvSpPr/>
          <p:nvPr/>
        </p:nvSpPr>
        <p:spPr>
          <a:xfrm>
            <a:off x="793790" y="3051572"/>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To enable users to discover the highest-rated hospitals in their area, GeoHealth employs a max-heap data structure. A heap is a binary tree-based data structure where each node's value is greater than or equal to its children. In the context of GeoHealth, the heap stores hospital ratings, with the highest-rated hospital residing at the root node.</a:t>
            </a:r>
            <a:endParaRPr lang="en-US" sz="1750" dirty="0"/>
          </a:p>
        </p:txBody>
      </p:sp>
      <p:sp>
        <p:nvSpPr>
          <p:cNvPr id="6" name="Text 2"/>
          <p:cNvSpPr/>
          <p:nvPr/>
        </p:nvSpPr>
        <p:spPr>
          <a:xfrm>
            <a:off x="793790" y="5121235"/>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The max-heap allows for efficient retrieval of the top-rated hospitals. Since the highest-rated hospital is at the root, it can be accessed directly. Moreover, the heap's property of maintaining the order of ratings allows for efficient updates as new reviews or ratings are added, ensuring that the rankings are always accurate and up-to-date.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293852"/>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Efficient Hospital and City Search with Tries</a:t>
            </a:r>
            <a:endParaRPr lang="en-US" sz="4450" dirty="0"/>
          </a:p>
        </p:txBody>
      </p:sp>
      <p:sp>
        <p:nvSpPr>
          <p:cNvPr id="4" name="Text 1"/>
          <p:cNvSpPr/>
          <p:nvPr/>
        </p:nvSpPr>
        <p:spPr>
          <a:xfrm>
            <a:off x="6280190" y="3051572"/>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GeoHealth utilizes a trie data structure to facilitate efficient search by hospital name or city. A trie, also known as a prefix tree, is a tree-based data structure that stores strings efficiently by sharing common prefixes. In the context of GeoHealth, the trie stores both hospital names and city names.</a:t>
            </a:r>
            <a:endParaRPr lang="en-US" sz="1750" dirty="0"/>
          </a:p>
        </p:txBody>
      </p:sp>
      <p:sp>
        <p:nvSpPr>
          <p:cNvPr id="5" name="Text 2"/>
          <p:cNvSpPr/>
          <p:nvPr/>
        </p:nvSpPr>
        <p:spPr>
          <a:xfrm>
            <a:off x="6280190" y="4758333"/>
            <a:ext cx="7556421" cy="2177415"/>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When a user enters a search query, GeoHealth traverses the trie, following branches that correspond to the characters in the query. This approach allows for rapid identification of matching hospitals or cities, even if the user has only entered a partial name or city. The trie's prefix-based organization ensures that only relevant data is accessed, reducing search time significantly.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93852"/>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Tracking Search History with Stacks</a:t>
            </a:r>
            <a:endParaRPr lang="en-US" sz="4450" dirty="0"/>
          </a:p>
        </p:txBody>
      </p:sp>
      <p:sp>
        <p:nvSpPr>
          <p:cNvPr id="4" name="Text 1"/>
          <p:cNvSpPr/>
          <p:nvPr/>
        </p:nvSpPr>
        <p:spPr>
          <a:xfrm>
            <a:off x="793790" y="3051572"/>
            <a:ext cx="7556421" cy="2177415"/>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To provide users with a personalized experience and facilitate easy access to previously searched hospitals or cities, GeoHealth utilizes a stack data structure to track search history. A stack is a linear data structure that follows a last-in, first-out (LIFO) principle, where the most recent element is at the top of the stack. In GeoHealth, each search query is added to the stack as the user performs a search.</a:t>
            </a:r>
            <a:endParaRPr lang="en-US" sz="1750" dirty="0"/>
          </a:p>
        </p:txBody>
      </p:sp>
      <p:sp>
        <p:nvSpPr>
          <p:cNvPr id="5" name="Text 2"/>
          <p:cNvSpPr/>
          <p:nvPr/>
        </p:nvSpPr>
        <p:spPr>
          <a:xfrm>
            <a:off x="793790" y="5484138"/>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When a user wants to revisit a previous search, they can access the stack's history. The stack's LIFO behavior allows for easy retrieval of recently searched items. Users can easily access and review their previous searches, providing them with a convenient and personalized experience.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39735" y="745808"/>
            <a:ext cx="11077575" cy="660440"/>
          </a:xfrm>
          <a:prstGeom prst="rect">
            <a:avLst/>
          </a:prstGeom>
          <a:noFill/>
          <a:ln/>
        </p:spPr>
        <p:txBody>
          <a:bodyPr wrap="none" lIns="0" tIns="0" rIns="0" bIns="0" rtlCol="0" anchor="t"/>
          <a:lstStyle/>
          <a:p>
            <a:pPr indent="0" marL="0">
              <a:lnSpc>
                <a:spcPts val="5200"/>
              </a:lnSpc>
              <a:buNone/>
            </a:pPr>
            <a:r>
              <a:rPr lang="en-US" sz="4150" dirty="0">
                <a:solidFill>
                  <a:srgbClr val="F2F2F3"/>
                </a:solidFill>
                <a:latin typeface="Poppins Light" pitchFamily="34" charset="0"/>
                <a:ea typeface="Poppins Light" pitchFamily="34" charset="-122"/>
                <a:cs typeface="Poppins Light" pitchFamily="34" charset="-120"/>
              </a:rPr>
              <a:t>Comparison to Alternative Data Structures</a:t>
            </a:r>
            <a:endParaRPr lang="en-US" sz="4150" dirty="0"/>
          </a:p>
        </p:txBody>
      </p:sp>
      <p:sp>
        <p:nvSpPr>
          <p:cNvPr id="3" name="Text 1"/>
          <p:cNvSpPr/>
          <p:nvPr/>
        </p:nvSpPr>
        <p:spPr>
          <a:xfrm>
            <a:off x="739735" y="1828919"/>
            <a:ext cx="13150929" cy="1014413"/>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While other data structures like graphs, trees, and arrays could be used for specific tasks within GeoHealth, our choice of R-trees, heaps, tries, and stacks offers a more efficient and optimized approach. For instance, graphs, while good for representing relationships, are less efficient for spatial indexing compared to R-trees. Trees, while useful for hierarchical data, lack the spatial indexing capability of R-trees.</a:t>
            </a:r>
            <a:endParaRPr lang="en-US" sz="1650" dirty="0"/>
          </a:p>
        </p:txBody>
      </p:sp>
      <p:sp>
        <p:nvSpPr>
          <p:cNvPr id="4" name="Shape 2"/>
          <p:cNvSpPr/>
          <p:nvPr/>
        </p:nvSpPr>
        <p:spPr>
          <a:xfrm>
            <a:off x="739735" y="3081099"/>
            <a:ext cx="13150929" cy="4402693"/>
          </a:xfrm>
          <a:prstGeom prst="roundRect">
            <a:avLst>
              <a:gd name="adj" fmla="val 2016"/>
            </a:avLst>
          </a:prstGeom>
          <a:noFill/>
          <a:ln w="7620">
            <a:solidFill>
              <a:srgbClr val="FFFFFF">
                <a:alpha val="24000"/>
              </a:srgbClr>
            </a:solidFill>
            <a:prstDash val="solid"/>
          </a:ln>
        </p:spPr>
      </p:sp>
      <p:sp>
        <p:nvSpPr>
          <p:cNvPr id="5" name="Shape 3"/>
          <p:cNvSpPr/>
          <p:nvPr/>
        </p:nvSpPr>
        <p:spPr>
          <a:xfrm>
            <a:off x="747355" y="3088719"/>
            <a:ext cx="13134261" cy="606981"/>
          </a:xfrm>
          <a:prstGeom prst="rect">
            <a:avLst/>
          </a:prstGeom>
          <a:solidFill>
            <a:srgbClr val="FFFFFF">
              <a:alpha val="4000"/>
            </a:srgbClr>
          </a:solidFill>
          <a:ln/>
        </p:spPr>
      </p:sp>
      <p:sp>
        <p:nvSpPr>
          <p:cNvPr id="6" name="Text 4"/>
          <p:cNvSpPr/>
          <p:nvPr/>
        </p:nvSpPr>
        <p:spPr>
          <a:xfrm>
            <a:off x="960239" y="3223141"/>
            <a:ext cx="3951089" cy="338138"/>
          </a:xfrm>
          <a:prstGeom prst="rect">
            <a:avLst/>
          </a:prstGeom>
          <a:noFill/>
          <a:ln/>
        </p:spPr>
        <p:txBody>
          <a:bodyPr wrap="non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Data Structure</a:t>
            </a:r>
            <a:endParaRPr lang="en-US" sz="1650" dirty="0"/>
          </a:p>
        </p:txBody>
      </p:sp>
      <p:sp>
        <p:nvSpPr>
          <p:cNvPr id="7" name="Text 5"/>
          <p:cNvSpPr/>
          <p:nvPr/>
        </p:nvSpPr>
        <p:spPr>
          <a:xfrm>
            <a:off x="5341620" y="3223141"/>
            <a:ext cx="3947279" cy="338138"/>
          </a:xfrm>
          <a:prstGeom prst="rect">
            <a:avLst/>
          </a:prstGeom>
          <a:noFill/>
          <a:ln/>
        </p:spPr>
        <p:txBody>
          <a:bodyPr wrap="non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Strengths</a:t>
            </a:r>
            <a:endParaRPr lang="en-US" sz="1650" dirty="0"/>
          </a:p>
        </p:txBody>
      </p:sp>
      <p:sp>
        <p:nvSpPr>
          <p:cNvPr id="8" name="Text 6"/>
          <p:cNvSpPr/>
          <p:nvPr/>
        </p:nvSpPr>
        <p:spPr>
          <a:xfrm>
            <a:off x="9719191" y="3223141"/>
            <a:ext cx="3951089" cy="338138"/>
          </a:xfrm>
          <a:prstGeom prst="rect">
            <a:avLst/>
          </a:prstGeom>
          <a:noFill/>
          <a:ln/>
        </p:spPr>
        <p:txBody>
          <a:bodyPr wrap="non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Weaknesses</a:t>
            </a:r>
            <a:endParaRPr lang="en-US" sz="1650" dirty="0"/>
          </a:p>
        </p:txBody>
      </p:sp>
      <p:sp>
        <p:nvSpPr>
          <p:cNvPr id="9" name="Shape 7"/>
          <p:cNvSpPr/>
          <p:nvPr/>
        </p:nvSpPr>
        <p:spPr>
          <a:xfrm>
            <a:off x="747355" y="3695700"/>
            <a:ext cx="13134261" cy="945118"/>
          </a:xfrm>
          <a:prstGeom prst="rect">
            <a:avLst/>
          </a:prstGeom>
          <a:solidFill>
            <a:srgbClr val="000000">
              <a:alpha val="4000"/>
            </a:srgbClr>
          </a:solidFill>
          <a:ln/>
        </p:spPr>
      </p:sp>
      <p:sp>
        <p:nvSpPr>
          <p:cNvPr id="10" name="Text 8"/>
          <p:cNvSpPr/>
          <p:nvPr/>
        </p:nvSpPr>
        <p:spPr>
          <a:xfrm>
            <a:off x="960239" y="3830122"/>
            <a:ext cx="3951089" cy="338138"/>
          </a:xfrm>
          <a:prstGeom prst="rect">
            <a:avLst/>
          </a:prstGeom>
          <a:noFill/>
          <a:ln/>
        </p:spPr>
        <p:txBody>
          <a:bodyPr wrap="non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R-tree</a:t>
            </a:r>
            <a:endParaRPr lang="en-US" sz="1650" dirty="0"/>
          </a:p>
        </p:txBody>
      </p:sp>
      <p:sp>
        <p:nvSpPr>
          <p:cNvPr id="11" name="Text 9"/>
          <p:cNvSpPr/>
          <p:nvPr/>
        </p:nvSpPr>
        <p:spPr>
          <a:xfrm>
            <a:off x="5341620" y="3830122"/>
            <a:ext cx="3947279" cy="676275"/>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Efficient spatial indexing for nearest neighbor search</a:t>
            </a:r>
            <a:endParaRPr lang="en-US" sz="1650" dirty="0"/>
          </a:p>
        </p:txBody>
      </p:sp>
      <p:sp>
        <p:nvSpPr>
          <p:cNvPr id="12" name="Text 10"/>
          <p:cNvSpPr/>
          <p:nvPr/>
        </p:nvSpPr>
        <p:spPr>
          <a:xfrm>
            <a:off x="9719191" y="3830122"/>
            <a:ext cx="3951089" cy="676275"/>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Can become less efficient for very high-dimensional data</a:t>
            </a:r>
            <a:endParaRPr lang="en-US" sz="1650" dirty="0"/>
          </a:p>
        </p:txBody>
      </p:sp>
      <p:sp>
        <p:nvSpPr>
          <p:cNvPr id="13" name="Shape 11"/>
          <p:cNvSpPr/>
          <p:nvPr/>
        </p:nvSpPr>
        <p:spPr>
          <a:xfrm>
            <a:off x="747355" y="4640818"/>
            <a:ext cx="13134261" cy="945118"/>
          </a:xfrm>
          <a:prstGeom prst="rect">
            <a:avLst/>
          </a:prstGeom>
          <a:solidFill>
            <a:srgbClr val="FFFFFF">
              <a:alpha val="4000"/>
            </a:srgbClr>
          </a:solidFill>
          <a:ln/>
        </p:spPr>
      </p:sp>
      <p:sp>
        <p:nvSpPr>
          <p:cNvPr id="14" name="Text 12"/>
          <p:cNvSpPr/>
          <p:nvPr/>
        </p:nvSpPr>
        <p:spPr>
          <a:xfrm>
            <a:off x="960239" y="4775240"/>
            <a:ext cx="3951089" cy="338138"/>
          </a:xfrm>
          <a:prstGeom prst="rect">
            <a:avLst/>
          </a:prstGeom>
          <a:noFill/>
          <a:ln/>
        </p:spPr>
        <p:txBody>
          <a:bodyPr wrap="non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Heap</a:t>
            </a:r>
            <a:endParaRPr lang="en-US" sz="1650" dirty="0"/>
          </a:p>
        </p:txBody>
      </p:sp>
      <p:sp>
        <p:nvSpPr>
          <p:cNvPr id="15" name="Text 13"/>
          <p:cNvSpPr/>
          <p:nvPr/>
        </p:nvSpPr>
        <p:spPr>
          <a:xfrm>
            <a:off x="5341620" y="4775240"/>
            <a:ext cx="3947279" cy="676275"/>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Efficient retrieval of top-ranked elements, efficient updates</a:t>
            </a:r>
            <a:endParaRPr lang="en-US" sz="1650" dirty="0"/>
          </a:p>
        </p:txBody>
      </p:sp>
      <p:sp>
        <p:nvSpPr>
          <p:cNvPr id="16" name="Text 14"/>
          <p:cNvSpPr/>
          <p:nvPr/>
        </p:nvSpPr>
        <p:spPr>
          <a:xfrm>
            <a:off x="9719191" y="4775240"/>
            <a:ext cx="3951089" cy="338138"/>
          </a:xfrm>
          <a:prstGeom prst="rect">
            <a:avLst/>
          </a:prstGeom>
          <a:noFill/>
          <a:ln/>
        </p:spPr>
        <p:txBody>
          <a:bodyPr wrap="non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Not suitable for complex search patterns</a:t>
            </a:r>
            <a:endParaRPr lang="en-US" sz="1650" dirty="0"/>
          </a:p>
        </p:txBody>
      </p:sp>
      <p:sp>
        <p:nvSpPr>
          <p:cNvPr id="17" name="Shape 15"/>
          <p:cNvSpPr/>
          <p:nvPr/>
        </p:nvSpPr>
        <p:spPr>
          <a:xfrm>
            <a:off x="747355" y="5585936"/>
            <a:ext cx="13134261" cy="945118"/>
          </a:xfrm>
          <a:prstGeom prst="rect">
            <a:avLst/>
          </a:prstGeom>
          <a:solidFill>
            <a:srgbClr val="000000">
              <a:alpha val="4000"/>
            </a:srgbClr>
          </a:solidFill>
          <a:ln/>
        </p:spPr>
      </p:sp>
      <p:sp>
        <p:nvSpPr>
          <p:cNvPr id="18" name="Text 16"/>
          <p:cNvSpPr/>
          <p:nvPr/>
        </p:nvSpPr>
        <p:spPr>
          <a:xfrm>
            <a:off x="960239" y="5720358"/>
            <a:ext cx="3951089" cy="338138"/>
          </a:xfrm>
          <a:prstGeom prst="rect">
            <a:avLst/>
          </a:prstGeom>
          <a:noFill/>
          <a:ln/>
        </p:spPr>
        <p:txBody>
          <a:bodyPr wrap="non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Trie</a:t>
            </a:r>
            <a:endParaRPr lang="en-US" sz="1650" dirty="0"/>
          </a:p>
        </p:txBody>
      </p:sp>
      <p:sp>
        <p:nvSpPr>
          <p:cNvPr id="19" name="Text 17"/>
          <p:cNvSpPr/>
          <p:nvPr/>
        </p:nvSpPr>
        <p:spPr>
          <a:xfrm>
            <a:off x="5341620" y="5720358"/>
            <a:ext cx="3947279" cy="676275"/>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Efficient prefix-based search, space-efficient for storing strings</a:t>
            </a:r>
            <a:endParaRPr lang="en-US" sz="1650" dirty="0"/>
          </a:p>
        </p:txBody>
      </p:sp>
      <p:sp>
        <p:nvSpPr>
          <p:cNvPr id="20" name="Text 18"/>
          <p:cNvSpPr/>
          <p:nvPr/>
        </p:nvSpPr>
        <p:spPr>
          <a:xfrm>
            <a:off x="9719191" y="5720358"/>
            <a:ext cx="3951089" cy="676275"/>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Can be less efficient for large datasets with long strings</a:t>
            </a:r>
            <a:endParaRPr lang="en-US" sz="1650" dirty="0"/>
          </a:p>
        </p:txBody>
      </p:sp>
      <p:sp>
        <p:nvSpPr>
          <p:cNvPr id="21" name="Shape 19"/>
          <p:cNvSpPr/>
          <p:nvPr/>
        </p:nvSpPr>
        <p:spPr>
          <a:xfrm>
            <a:off x="747355" y="6531054"/>
            <a:ext cx="13134261" cy="945118"/>
          </a:xfrm>
          <a:prstGeom prst="rect">
            <a:avLst/>
          </a:prstGeom>
          <a:solidFill>
            <a:srgbClr val="FFFFFF">
              <a:alpha val="4000"/>
            </a:srgbClr>
          </a:solidFill>
          <a:ln/>
        </p:spPr>
      </p:sp>
      <p:sp>
        <p:nvSpPr>
          <p:cNvPr id="22" name="Text 20"/>
          <p:cNvSpPr/>
          <p:nvPr/>
        </p:nvSpPr>
        <p:spPr>
          <a:xfrm>
            <a:off x="960239" y="6665476"/>
            <a:ext cx="3951089" cy="338138"/>
          </a:xfrm>
          <a:prstGeom prst="rect">
            <a:avLst/>
          </a:prstGeom>
          <a:noFill/>
          <a:ln/>
        </p:spPr>
        <p:txBody>
          <a:bodyPr wrap="non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Stack</a:t>
            </a:r>
            <a:endParaRPr lang="en-US" sz="1650" dirty="0"/>
          </a:p>
        </p:txBody>
      </p:sp>
      <p:sp>
        <p:nvSpPr>
          <p:cNvPr id="23" name="Text 21"/>
          <p:cNvSpPr/>
          <p:nvPr/>
        </p:nvSpPr>
        <p:spPr>
          <a:xfrm>
            <a:off x="5341620" y="6665476"/>
            <a:ext cx="3947279" cy="676275"/>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Efficient last-in-first-out retrieval, easy to implement</a:t>
            </a:r>
            <a:endParaRPr lang="en-US" sz="1650" dirty="0"/>
          </a:p>
        </p:txBody>
      </p:sp>
      <p:sp>
        <p:nvSpPr>
          <p:cNvPr id="24" name="Text 22"/>
          <p:cNvSpPr/>
          <p:nvPr/>
        </p:nvSpPr>
        <p:spPr>
          <a:xfrm>
            <a:off x="9719191" y="6665476"/>
            <a:ext cx="3951089" cy="676275"/>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Roboto Light" pitchFamily="34" charset="0"/>
                <a:ea typeface="Roboto Light" pitchFamily="34" charset="-122"/>
                <a:cs typeface="Roboto Light" pitchFamily="34" charset="-120"/>
              </a:rPr>
              <a:t>Limited to linear access, not suitable for complex search patterns</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283607" y="2530316"/>
            <a:ext cx="4919186" cy="3168848"/>
          </a:xfrm>
          <a:prstGeom prst="rect">
            <a:avLst/>
          </a:prstGeom>
        </p:spPr>
      </p:pic>
      <p:sp>
        <p:nvSpPr>
          <p:cNvPr id="3" name="Text 0"/>
          <p:cNvSpPr/>
          <p:nvPr/>
        </p:nvSpPr>
        <p:spPr>
          <a:xfrm>
            <a:off x="6280190" y="1293852"/>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Efficiency Advantages of Our Approach</a:t>
            </a:r>
            <a:endParaRPr lang="en-US" sz="4450" dirty="0"/>
          </a:p>
        </p:txBody>
      </p:sp>
      <p:sp>
        <p:nvSpPr>
          <p:cNvPr id="4" name="Text 1"/>
          <p:cNvSpPr/>
          <p:nvPr/>
        </p:nvSpPr>
        <p:spPr>
          <a:xfrm>
            <a:off x="6280190" y="3051572"/>
            <a:ext cx="7556421" cy="254031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By utilizing R-trees, heaps, tries, and stacks, GeoHealth achieves significant efficiency gains over alternative data structures. The spatial indexing of R-trees allows for rapid nearest neighbor search, while the heap's efficient retrieval of top-ranked elements empowers users to discover the best-rated hospitals. Tries offer rapid prefix-based search, enabling users to efficiently find hospitals or cities based on partial input. The stack's LIFO behavior provides easy access to recent search history, enhancing user experience.</a:t>
            </a:r>
            <a:endParaRPr lang="en-US" sz="1750" dirty="0"/>
          </a:p>
        </p:txBody>
      </p:sp>
      <p:sp>
        <p:nvSpPr>
          <p:cNvPr id="5" name="Text 2"/>
          <p:cNvSpPr/>
          <p:nvPr/>
        </p:nvSpPr>
        <p:spPr>
          <a:xfrm>
            <a:off x="6280190" y="5847040"/>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These optimized data structures translate into faster search times, reduced resource usage, and a smoother user experience, making GeoHealth a highly efficient and effective healthcare navigation platform.</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2704" y="638770"/>
            <a:ext cx="7778591" cy="1219200"/>
          </a:xfrm>
          <a:prstGeom prst="rect">
            <a:avLst/>
          </a:prstGeom>
          <a:noFill/>
          <a:ln/>
        </p:spPr>
        <p:txBody>
          <a:bodyPr wrap="square" lIns="0" tIns="0" rIns="0" bIns="0" rtlCol="0" anchor="t"/>
          <a:lstStyle/>
          <a:p>
            <a:pPr indent="0" marL="0">
              <a:lnSpc>
                <a:spcPts val="4800"/>
              </a:lnSpc>
              <a:buNone/>
            </a:pPr>
            <a:r>
              <a:rPr lang="en-US" sz="3800" dirty="0">
                <a:solidFill>
                  <a:srgbClr val="F2F2F3"/>
                </a:solidFill>
                <a:latin typeface="Poppins Light" pitchFamily="34" charset="0"/>
                <a:ea typeface="Poppins Light" pitchFamily="34" charset="-122"/>
                <a:cs typeface="Poppins Light" pitchFamily="34" charset="-120"/>
              </a:rPr>
              <a:t>Real-World Applications of GeoHealth</a:t>
            </a:r>
            <a:endParaRPr lang="en-US" sz="3800" dirty="0"/>
          </a:p>
        </p:txBody>
      </p:sp>
      <p:sp>
        <p:nvSpPr>
          <p:cNvPr id="4" name="Text 1"/>
          <p:cNvSpPr/>
          <p:nvPr/>
        </p:nvSpPr>
        <p:spPr>
          <a:xfrm>
            <a:off x="682704" y="2150507"/>
            <a:ext cx="7778591" cy="935831"/>
          </a:xfrm>
          <a:prstGeom prst="rect">
            <a:avLst/>
          </a:prstGeom>
          <a:noFill/>
          <a:ln/>
        </p:spPr>
        <p:txBody>
          <a:bodyPr wrap="square" lIns="0" tIns="0" rIns="0" bIns="0" rtlCol="0" anchor="t"/>
          <a:lstStyle/>
          <a:p>
            <a:pPr indent="0" marL="0">
              <a:lnSpc>
                <a:spcPts val="2450"/>
              </a:lnSpc>
              <a:buNone/>
            </a:pPr>
            <a:r>
              <a:rPr lang="en-US" sz="1500" dirty="0">
                <a:solidFill>
                  <a:srgbClr val="E5E0DF"/>
                </a:solidFill>
                <a:latin typeface="Roboto Light" pitchFamily="34" charset="0"/>
                <a:ea typeface="Roboto Light" pitchFamily="34" charset="-122"/>
                <a:cs typeface="Roboto Light" pitchFamily="34" charset="-120"/>
              </a:rPr>
              <a:t>GeoHealth's impact extends far beyond simply providing directions to nearby hospitals. Its potential applications are vast and can significantly enhance healthcare accessibility and emergency response in various real-world scenarios.</a:t>
            </a:r>
            <a:endParaRPr lang="en-US" sz="1500" dirty="0"/>
          </a:p>
        </p:txBody>
      </p:sp>
      <p:sp>
        <p:nvSpPr>
          <p:cNvPr id="5" name="Shape 2"/>
          <p:cNvSpPr/>
          <p:nvPr/>
        </p:nvSpPr>
        <p:spPr>
          <a:xfrm>
            <a:off x="682704" y="3525203"/>
            <a:ext cx="438864" cy="438864"/>
          </a:xfrm>
          <a:prstGeom prst="roundRect">
            <a:avLst>
              <a:gd name="adj" fmla="val 18669"/>
            </a:avLst>
          </a:prstGeom>
          <a:solidFill>
            <a:srgbClr val="3D3D42"/>
          </a:solidFill>
          <a:ln w="7620">
            <a:solidFill>
              <a:srgbClr val="56565B"/>
            </a:solidFill>
            <a:prstDash val="solid"/>
          </a:ln>
        </p:spPr>
      </p:sp>
      <p:sp>
        <p:nvSpPr>
          <p:cNvPr id="6" name="Text 3"/>
          <p:cNvSpPr/>
          <p:nvPr/>
        </p:nvSpPr>
        <p:spPr>
          <a:xfrm>
            <a:off x="859393" y="3598307"/>
            <a:ext cx="85487" cy="292656"/>
          </a:xfrm>
          <a:prstGeom prst="rect">
            <a:avLst/>
          </a:prstGeom>
          <a:noFill/>
          <a:ln/>
        </p:spPr>
        <p:txBody>
          <a:bodyPr wrap="none" lIns="0" tIns="0" rIns="0" bIns="0" rtlCol="0" anchor="t"/>
          <a:lstStyle/>
          <a:p>
            <a:pPr algn="ctr" indent="0" marL="0">
              <a:lnSpc>
                <a:spcPts val="2300"/>
              </a:lnSpc>
              <a:buNone/>
            </a:pPr>
            <a:r>
              <a:rPr lang="en-US" sz="2300" dirty="0">
                <a:solidFill>
                  <a:srgbClr val="E5E0DF"/>
                </a:solidFill>
                <a:latin typeface="Poppins Light" pitchFamily="34" charset="0"/>
                <a:ea typeface="Poppins Light" pitchFamily="34" charset="-122"/>
                <a:cs typeface="Poppins Light" pitchFamily="34" charset="-120"/>
              </a:rPr>
              <a:t>1</a:t>
            </a:r>
            <a:endParaRPr lang="en-US" sz="2300" dirty="0"/>
          </a:p>
        </p:txBody>
      </p:sp>
      <p:sp>
        <p:nvSpPr>
          <p:cNvPr id="7" name="Text 4"/>
          <p:cNvSpPr/>
          <p:nvPr/>
        </p:nvSpPr>
        <p:spPr>
          <a:xfrm>
            <a:off x="1316593" y="3525203"/>
            <a:ext cx="2602349" cy="304800"/>
          </a:xfrm>
          <a:prstGeom prst="rect">
            <a:avLst/>
          </a:prstGeom>
          <a:noFill/>
          <a:ln/>
        </p:spPr>
        <p:txBody>
          <a:bodyPr wrap="none" lIns="0" tIns="0" rIns="0" bIns="0" rtlCol="0" anchor="t"/>
          <a:lstStyle/>
          <a:p>
            <a:pPr indent="0" marL="0">
              <a:lnSpc>
                <a:spcPts val="2400"/>
              </a:lnSpc>
              <a:buNone/>
            </a:pPr>
            <a:r>
              <a:rPr lang="en-US" sz="1900" dirty="0">
                <a:solidFill>
                  <a:srgbClr val="E5E0DF"/>
                </a:solidFill>
                <a:latin typeface="Poppins Light" pitchFamily="34" charset="0"/>
                <a:ea typeface="Poppins Light" pitchFamily="34" charset="-122"/>
                <a:cs typeface="Poppins Light" pitchFamily="34" charset="-120"/>
              </a:rPr>
              <a:t>Emergency Response</a:t>
            </a:r>
            <a:endParaRPr lang="en-US" sz="1900" dirty="0"/>
          </a:p>
        </p:txBody>
      </p:sp>
      <p:sp>
        <p:nvSpPr>
          <p:cNvPr id="8" name="Text 5"/>
          <p:cNvSpPr/>
          <p:nvPr/>
        </p:nvSpPr>
        <p:spPr>
          <a:xfrm>
            <a:off x="1316593" y="3947041"/>
            <a:ext cx="3157895" cy="1871663"/>
          </a:xfrm>
          <a:prstGeom prst="rect">
            <a:avLst/>
          </a:prstGeom>
          <a:noFill/>
          <a:ln/>
        </p:spPr>
        <p:txBody>
          <a:bodyPr wrap="square" lIns="0" tIns="0" rIns="0" bIns="0" rtlCol="0" anchor="t"/>
          <a:lstStyle/>
          <a:p>
            <a:pPr indent="0" marL="0">
              <a:lnSpc>
                <a:spcPts val="2450"/>
              </a:lnSpc>
              <a:buNone/>
            </a:pPr>
            <a:r>
              <a:rPr lang="en-US" sz="1500" dirty="0">
                <a:solidFill>
                  <a:srgbClr val="E5E0DF"/>
                </a:solidFill>
                <a:latin typeface="Roboto Light" pitchFamily="34" charset="0"/>
                <a:ea typeface="Roboto Light" pitchFamily="34" charset="-122"/>
                <a:cs typeface="Roboto Light" pitchFamily="34" charset="-120"/>
              </a:rPr>
              <a:t>In emergency situations, GeoHealth can be instrumental in guiding emergency responders to the nearest available hospital, reducing response times and potentially saving lives.</a:t>
            </a:r>
            <a:endParaRPr lang="en-US" sz="1500" dirty="0"/>
          </a:p>
        </p:txBody>
      </p:sp>
      <p:sp>
        <p:nvSpPr>
          <p:cNvPr id="9" name="Shape 6"/>
          <p:cNvSpPr/>
          <p:nvPr/>
        </p:nvSpPr>
        <p:spPr>
          <a:xfrm>
            <a:off x="4669512" y="3525203"/>
            <a:ext cx="438864" cy="438864"/>
          </a:xfrm>
          <a:prstGeom prst="roundRect">
            <a:avLst>
              <a:gd name="adj" fmla="val 18669"/>
            </a:avLst>
          </a:prstGeom>
          <a:solidFill>
            <a:srgbClr val="3D3D42"/>
          </a:solidFill>
          <a:ln w="7620">
            <a:solidFill>
              <a:srgbClr val="56565B"/>
            </a:solidFill>
            <a:prstDash val="solid"/>
          </a:ln>
        </p:spPr>
      </p:sp>
      <p:sp>
        <p:nvSpPr>
          <p:cNvPr id="10" name="Text 7"/>
          <p:cNvSpPr/>
          <p:nvPr/>
        </p:nvSpPr>
        <p:spPr>
          <a:xfrm>
            <a:off x="4805243" y="3598307"/>
            <a:ext cx="167402" cy="292656"/>
          </a:xfrm>
          <a:prstGeom prst="rect">
            <a:avLst/>
          </a:prstGeom>
          <a:noFill/>
          <a:ln/>
        </p:spPr>
        <p:txBody>
          <a:bodyPr wrap="none" lIns="0" tIns="0" rIns="0" bIns="0" rtlCol="0" anchor="t"/>
          <a:lstStyle/>
          <a:p>
            <a:pPr algn="ctr" indent="0" marL="0">
              <a:lnSpc>
                <a:spcPts val="2300"/>
              </a:lnSpc>
              <a:buNone/>
            </a:pPr>
            <a:r>
              <a:rPr lang="en-US" sz="2300" dirty="0">
                <a:solidFill>
                  <a:srgbClr val="E5E0DF"/>
                </a:solidFill>
                <a:latin typeface="Poppins Light" pitchFamily="34" charset="0"/>
                <a:ea typeface="Poppins Light" pitchFamily="34" charset="-122"/>
                <a:cs typeface="Poppins Light" pitchFamily="34" charset="-120"/>
              </a:rPr>
              <a:t>2</a:t>
            </a:r>
            <a:endParaRPr lang="en-US" sz="2300" dirty="0"/>
          </a:p>
        </p:txBody>
      </p:sp>
      <p:sp>
        <p:nvSpPr>
          <p:cNvPr id="11" name="Text 8"/>
          <p:cNvSpPr/>
          <p:nvPr/>
        </p:nvSpPr>
        <p:spPr>
          <a:xfrm>
            <a:off x="5303401" y="3525203"/>
            <a:ext cx="3157895" cy="609600"/>
          </a:xfrm>
          <a:prstGeom prst="rect">
            <a:avLst/>
          </a:prstGeom>
          <a:noFill/>
          <a:ln/>
        </p:spPr>
        <p:txBody>
          <a:bodyPr wrap="square" lIns="0" tIns="0" rIns="0" bIns="0" rtlCol="0" anchor="t"/>
          <a:lstStyle/>
          <a:p>
            <a:pPr indent="0" marL="0">
              <a:lnSpc>
                <a:spcPts val="2400"/>
              </a:lnSpc>
              <a:buNone/>
            </a:pPr>
            <a:r>
              <a:rPr lang="en-US" sz="1900" dirty="0">
                <a:solidFill>
                  <a:srgbClr val="E5E0DF"/>
                </a:solidFill>
                <a:latin typeface="Poppins Light" pitchFamily="34" charset="0"/>
                <a:ea typeface="Poppins Light" pitchFamily="34" charset="-122"/>
                <a:cs typeface="Poppins Light" pitchFamily="34" charset="-120"/>
              </a:rPr>
              <a:t>Healthcare Navigation for Tourists</a:t>
            </a:r>
            <a:endParaRPr lang="en-US" sz="1900" dirty="0"/>
          </a:p>
        </p:txBody>
      </p:sp>
      <p:sp>
        <p:nvSpPr>
          <p:cNvPr id="12" name="Text 9"/>
          <p:cNvSpPr/>
          <p:nvPr/>
        </p:nvSpPr>
        <p:spPr>
          <a:xfrm>
            <a:off x="5303401" y="4251841"/>
            <a:ext cx="3157895" cy="1559719"/>
          </a:xfrm>
          <a:prstGeom prst="rect">
            <a:avLst/>
          </a:prstGeom>
          <a:noFill/>
          <a:ln/>
        </p:spPr>
        <p:txBody>
          <a:bodyPr wrap="square" lIns="0" tIns="0" rIns="0" bIns="0" rtlCol="0" anchor="t"/>
          <a:lstStyle/>
          <a:p>
            <a:pPr indent="0" marL="0">
              <a:lnSpc>
                <a:spcPts val="2450"/>
              </a:lnSpc>
              <a:buNone/>
            </a:pPr>
            <a:r>
              <a:rPr lang="en-US" sz="1500" dirty="0">
                <a:solidFill>
                  <a:srgbClr val="E5E0DF"/>
                </a:solidFill>
                <a:latin typeface="Roboto Light" pitchFamily="34" charset="0"/>
                <a:ea typeface="Roboto Light" pitchFamily="34" charset="-122"/>
                <a:cs typeface="Roboto Light" pitchFamily="34" charset="-120"/>
              </a:rPr>
              <a:t>Tourists visiting new cities can leverage GeoHealth to quickly find the nearest hospitals in case of medical emergencies or when seeking healthcare services.</a:t>
            </a:r>
            <a:endParaRPr lang="en-US" sz="1500" dirty="0"/>
          </a:p>
        </p:txBody>
      </p:sp>
      <p:sp>
        <p:nvSpPr>
          <p:cNvPr id="13" name="Shape 10"/>
          <p:cNvSpPr/>
          <p:nvPr/>
        </p:nvSpPr>
        <p:spPr>
          <a:xfrm>
            <a:off x="682704" y="6233160"/>
            <a:ext cx="438864" cy="438864"/>
          </a:xfrm>
          <a:prstGeom prst="roundRect">
            <a:avLst>
              <a:gd name="adj" fmla="val 18669"/>
            </a:avLst>
          </a:prstGeom>
          <a:solidFill>
            <a:srgbClr val="3D3D42"/>
          </a:solidFill>
          <a:ln w="7620">
            <a:solidFill>
              <a:srgbClr val="56565B"/>
            </a:solidFill>
            <a:prstDash val="solid"/>
          </a:ln>
        </p:spPr>
      </p:sp>
      <p:sp>
        <p:nvSpPr>
          <p:cNvPr id="14" name="Text 11"/>
          <p:cNvSpPr/>
          <p:nvPr/>
        </p:nvSpPr>
        <p:spPr>
          <a:xfrm>
            <a:off x="816531" y="6306264"/>
            <a:ext cx="171212" cy="292656"/>
          </a:xfrm>
          <a:prstGeom prst="rect">
            <a:avLst/>
          </a:prstGeom>
          <a:noFill/>
          <a:ln/>
        </p:spPr>
        <p:txBody>
          <a:bodyPr wrap="none" lIns="0" tIns="0" rIns="0" bIns="0" rtlCol="0" anchor="t"/>
          <a:lstStyle/>
          <a:p>
            <a:pPr algn="ctr" indent="0" marL="0">
              <a:lnSpc>
                <a:spcPts val="2300"/>
              </a:lnSpc>
              <a:buNone/>
            </a:pPr>
            <a:r>
              <a:rPr lang="en-US" sz="2300" dirty="0">
                <a:solidFill>
                  <a:srgbClr val="E5E0DF"/>
                </a:solidFill>
                <a:latin typeface="Poppins Light" pitchFamily="34" charset="0"/>
                <a:ea typeface="Poppins Light" pitchFamily="34" charset="-122"/>
                <a:cs typeface="Poppins Light" pitchFamily="34" charset="-120"/>
              </a:rPr>
              <a:t>3</a:t>
            </a:r>
            <a:endParaRPr lang="en-US" sz="2300" dirty="0"/>
          </a:p>
        </p:txBody>
      </p:sp>
      <p:sp>
        <p:nvSpPr>
          <p:cNvPr id="15" name="Text 12"/>
          <p:cNvSpPr/>
          <p:nvPr/>
        </p:nvSpPr>
        <p:spPr>
          <a:xfrm>
            <a:off x="1316593" y="6233160"/>
            <a:ext cx="5291614" cy="304800"/>
          </a:xfrm>
          <a:prstGeom prst="rect">
            <a:avLst/>
          </a:prstGeom>
          <a:noFill/>
          <a:ln/>
        </p:spPr>
        <p:txBody>
          <a:bodyPr wrap="none" lIns="0" tIns="0" rIns="0" bIns="0" rtlCol="0" anchor="t"/>
          <a:lstStyle/>
          <a:p>
            <a:pPr indent="0" marL="0">
              <a:lnSpc>
                <a:spcPts val="2400"/>
              </a:lnSpc>
              <a:buNone/>
            </a:pPr>
            <a:r>
              <a:rPr lang="en-US" sz="1900" dirty="0">
                <a:solidFill>
                  <a:srgbClr val="E5E0DF"/>
                </a:solidFill>
                <a:latin typeface="Poppins Light" pitchFamily="34" charset="0"/>
                <a:ea typeface="Poppins Light" pitchFamily="34" charset="-122"/>
                <a:cs typeface="Poppins Light" pitchFamily="34" charset="-120"/>
              </a:rPr>
              <a:t>Personalized Healthcare Recommendations</a:t>
            </a:r>
            <a:endParaRPr lang="en-US" sz="1900" dirty="0"/>
          </a:p>
        </p:txBody>
      </p:sp>
      <p:sp>
        <p:nvSpPr>
          <p:cNvPr id="16" name="Text 13"/>
          <p:cNvSpPr/>
          <p:nvPr/>
        </p:nvSpPr>
        <p:spPr>
          <a:xfrm>
            <a:off x="1316593" y="6654998"/>
            <a:ext cx="7144703" cy="935831"/>
          </a:xfrm>
          <a:prstGeom prst="rect">
            <a:avLst/>
          </a:prstGeom>
          <a:noFill/>
          <a:ln/>
        </p:spPr>
        <p:txBody>
          <a:bodyPr wrap="square" lIns="0" tIns="0" rIns="0" bIns="0" rtlCol="0" anchor="t"/>
          <a:lstStyle/>
          <a:p>
            <a:pPr indent="0" marL="0">
              <a:lnSpc>
                <a:spcPts val="2450"/>
              </a:lnSpc>
              <a:buNone/>
            </a:pPr>
            <a:r>
              <a:rPr lang="en-US" sz="1500" dirty="0">
                <a:solidFill>
                  <a:srgbClr val="E5E0DF"/>
                </a:solidFill>
                <a:latin typeface="Roboto Light" pitchFamily="34" charset="0"/>
                <a:ea typeface="Roboto Light" pitchFamily="34" charset="-122"/>
                <a:cs typeface="Roboto Light" pitchFamily="34" charset="-120"/>
              </a:rPr>
              <a:t>GeoHealth can be integrated with wearable health devices to provide personalized healthcare recommendations, suggesting nearby hospitals or clinics based on individual health data and preferences.</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2024-10-27T07:17:25Z</dcterms:created>
  <dcterms:modified xsi:type="dcterms:W3CDTF">2024-10-27T07:17:25Z</dcterms:modified>
</cp:coreProperties>
</file>